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61" r:id="rId5"/>
    <p:sldId id="262" r:id="rId6"/>
    <p:sldId id="263" r:id="rId7"/>
    <p:sldId id="264" r:id="rId8"/>
    <p:sldId id="265" r:id="rId9"/>
    <p:sldId id="266" r:id="rId10"/>
    <p:sldId id="267" r:id="rId11"/>
    <p:sldId id="270" r:id="rId12"/>
    <p:sldId id="271" r:id="rId13"/>
    <p:sldId id="268" r:id="rId14"/>
    <p:sldId id="269" r:id="rId15"/>
    <p:sldId id="272"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5" d="100"/>
          <a:sy n="65" d="100"/>
        </p:scale>
        <p:origin x="-1296" y="-6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3CE342EC-DC53-4FAD-98F2-CB26F25ACA7F}" type="datetimeFigureOut">
              <a:rPr lang="en-GB" smtClean="0"/>
              <a:t>08/08/25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7791F32-032F-4D64-BFA6-7048E85A05CC}" type="slidenum">
              <a:rPr lang="en-GB" smtClean="0"/>
              <a:t>‹#›</a:t>
            </a:fld>
            <a:endParaRPr lang="en-GB"/>
          </a:p>
        </p:txBody>
      </p:sp>
    </p:spTree>
    <p:extLst>
      <p:ext uri="{BB962C8B-B14F-4D97-AF65-F5344CB8AC3E}">
        <p14:creationId xmlns:p14="http://schemas.microsoft.com/office/powerpoint/2010/main" val="2325973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3CE342EC-DC53-4FAD-98F2-CB26F25ACA7F}" type="datetimeFigureOut">
              <a:rPr lang="en-GB" smtClean="0"/>
              <a:t>08/08/25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7791F32-032F-4D64-BFA6-7048E85A05CC}" type="slidenum">
              <a:rPr lang="en-GB" smtClean="0"/>
              <a:t>‹#›</a:t>
            </a:fld>
            <a:endParaRPr lang="en-GB"/>
          </a:p>
        </p:txBody>
      </p:sp>
    </p:spTree>
    <p:extLst>
      <p:ext uri="{BB962C8B-B14F-4D97-AF65-F5344CB8AC3E}">
        <p14:creationId xmlns:p14="http://schemas.microsoft.com/office/powerpoint/2010/main" val="544554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3CE342EC-DC53-4FAD-98F2-CB26F25ACA7F}" type="datetimeFigureOut">
              <a:rPr lang="en-GB" smtClean="0"/>
              <a:t>08/08/25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7791F32-032F-4D64-BFA6-7048E85A05CC}" type="slidenum">
              <a:rPr lang="en-GB" smtClean="0"/>
              <a:t>‹#›</a:t>
            </a:fld>
            <a:endParaRPr lang="en-GB"/>
          </a:p>
        </p:txBody>
      </p:sp>
    </p:spTree>
    <p:extLst>
      <p:ext uri="{BB962C8B-B14F-4D97-AF65-F5344CB8AC3E}">
        <p14:creationId xmlns:p14="http://schemas.microsoft.com/office/powerpoint/2010/main" val="3238347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3CE342EC-DC53-4FAD-98F2-CB26F25ACA7F}" type="datetimeFigureOut">
              <a:rPr lang="en-GB" smtClean="0"/>
              <a:t>08/08/25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7791F32-032F-4D64-BFA6-7048E85A05CC}" type="slidenum">
              <a:rPr lang="en-GB" smtClean="0"/>
              <a:t>‹#›</a:t>
            </a:fld>
            <a:endParaRPr lang="en-GB"/>
          </a:p>
        </p:txBody>
      </p:sp>
    </p:spTree>
    <p:extLst>
      <p:ext uri="{BB962C8B-B14F-4D97-AF65-F5344CB8AC3E}">
        <p14:creationId xmlns:p14="http://schemas.microsoft.com/office/powerpoint/2010/main" val="3918767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CE342EC-DC53-4FAD-98F2-CB26F25ACA7F}" type="datetimeFigureOut">
              <a:rPr lang="en-GB" smtClean="0"/>
              <a:t>08/08/25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7791F32-032F-4D64-BFA6-7048E85A05CC}" type="slidenum">
              <a:rPr lang="en-GB" smtClean="0"/>
              <a:t>‹#›</a:t>
            </a:fld>
            <a:endParaRPr lang="en-GB"/>
          </a:p>
        </p:txBody>
      </p:sp>
    </p:spTree>
    <p:extLst>
      <p:ext uri="{BB962C8B-B14F-4D97-AF65-F5344CB8AC3E}">
        <p14:creationId xmlns:p14="http://schemas.microsoft.com/office/powerpoint/2010/main" val="1889738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3CE342EC-DC53-4FAD-98F2-CB26F25ACA7F}" type="datetimeFigureOut">
              <a:rPr lang="en-GB" smtClean="0"/>
              <a:t>08/08/25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7791F32-032F-4D64-BFA6-7048E85A05CC}" type="slidenum">
              <a:rPr lang="en-GB" smtClean="0"/>
              <a:t>‹#›</a:t>
            </a:fld>
            <a:endParaRPr lang="en-GB"/>
          </a:p>
        </p:txBody>
      </p:sp>
    </p:spTree>
    <p:extLst>
      <p:ext uri="{BB962C8B-B14F-4D97-AF65-F5344CB8AC3E}">
        <p14:creationId xmlns:p14="http://schemas.microsoft.com/office/powerpoint/2010/main" val="3234157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3CE342EC-DC53-4FAD-98F2-CB26F25ACA7F}" type="datetimeFigureOut">
              <a:rPr lang="en-GB" smtClean="0"/>
              <a:t>08/08/25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F7791F32-032F-4D64-BFA6-7048E85A05CC}" type="slidenum">
              <a:rPr lang="en-GB" smtClean="0"/>
              <a:t>‹#›</a:t>
            </a:fld>
            <a:endParaRPr lang="en-GB"/>
          </a:p>
        </p:txBody>
      </p:sp>
    </p:spTree>
    <p:extLst>
      <p:ext uri="{BB962C8B-B14F-4D97-AF65-F5344CB8AC3E}">
        <p14:creationId xmlns:p14="http://schemas.microsoft.com/office/powerpoint/2010/main" val="906457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3CE342EC-DC53-4FAD-98F2-CB26F25ACA7F}" type="datetimeFigureOut">
              <a:rPr lang="en-GB" smtClean="0"/>
              <a:t>08/08/25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7791F32-032F-4D64-BFA6-7048E85A05CC}" type="slidenum">
              <a:rPr lang="en-GB" smtClean="0"/>
              <a:t>‹#›</a:t>
            </a:fld>
            <a:endParaRPr lang="en-GB"/>
          </a:p>
        </p:txBody>
      </p:sp>
    </p:spTree>
    <p:extLst>
      <p:ext uri="{BB962C8B-B14F-4D97-AF65-F5344CB8AC3E}">
        <p14:creationId xmlns:p14="http://schemas.microsoft.com/office/powerpoint/2010/main" val="1898790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E342EC-DC53-4FAD-98F2-CB26F25ACA7F}" type="datetimeFigureOut">
              <a:rPr lang="en-GB" smtClean="0"/>
              <a:t>08/08/25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F7791F32-032F-4D64-BFA6-7048E85A05CC}" type="slidenum">
              <a:rPr lang="en-GB" smtClean="0"/>
              <a:t>‹#›</a:t>
            </a:fld>
            <a:endParaRPr lang="en-GB"/>
          </a:p>
        </p:txBody>
      </p:sp>
    </p:spTree>
    <p:extLst>
      <p:ext uri="{BB962C8B-B14F-4D97-AF65-F5344CB8AC3E}">
        <p14:creationId xmlns:p14="http://schemas.microsoft.com/office/powerpoint/2010/main" val="3083803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CE342EC-DC53-4FAD-98F2-CB26F25ACA7F}" type="datetimeFigureOut">
              <a:rPr lang="en-GB" smtClean="0"/>
              <a:t>08/08/25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7791F32-032F-4D64-BFA6-7048E85A05CC}" type="slidenum">
              <a:rPr lang="en-GB" smtClean="0"/>
              <a:t>‹#›</a:t>
            </a:fld>
            <a:endParaRPr lang="en-GB"/>
          </a:p>
        </p:txBody>
      </p:sp>
    </p:spTree>
    <p:extLst>
      <p:ext uri="{BB962C8B-B14F-4D97-AF65-F5344CB8AC3E}">
        <p14:creationId xmlns:p14="http://schemas.microsoft.com/office/powerpoint/2010/main" val="1026863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CE342EC-DC53-4FAD-98F2-CB26F25ACA7F}" type="datetimeFigureOut">
              <a:rPr lang="en-GB" smtClean="0"/>
              <a:t>08/08/25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7791F32-032F-4D64-BFA6-7048E85A05CC}" type="slidenum">
              <a:rPr lang="en-GB" smtClean="0"/>
              <a:t>‹#›</a:t>
            </a:fld>
            <a:endParaRPr lang="en-GB"/>
          </a:p>
        </p:txBody>
      </p:sp>
    </p:spTree>
    <p:extLst>
      <p:ext uri="{BB962C8B-B14F-4D97-AF65-F5344CB8AC3E}">
        <p14:creationId xmlns:p14="http://schemas.microsoft.com/office/powerpoint/2010/main" val="1124689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E342EC-DC53-4FAD-98F2-CB26F25ACA7F}" type="datetimeFigureOut">
              <a:rPr lang="en-GB" smtClean="0"/>
              <a:t>08/08/25</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791F32-032F-4D64-BFA6-7048E85A05CC}" type="slidenum">
              <a:rPr lang="en-GB" smtClean="0"/>
              <a:t>‹#›</a:t>
            </a:fld>
            <a:endParaRPr lang="en-GB"/>
          </a:p>
        </p:txBody>
      </p:sp>
    </p:spTree>
    <p:extLst>
      <p:ext uri="{BB962C8B-B14F-4D97-AF65-F5344CB8AC3E}">
        <p14:creationId xmlns:p14="http://schemas.microsoft.com/office/powerpoint/2010/main" val="18941648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5516" y="188640"/>
            <a:ext cx="8712968" cy="6408712"/>
          </a:xfrm>
          <a:prstGeom prst="rect">
            <a:avLst/>
          </a:prstGeom>
          <a:noFill/>
          <a:ln w="508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p:nvPr>
        </p:nvSpPr>
        <p:spPr>
          <a:xfrm>
            <a:off x="359532" y="332656"/>
            <a:ext cx="8424936" cy="468000"/>
          </a:xfrm>
          <a:noFill/>
          <a:ln w="25400">
            <a:solidFill>
              <a:schemeClr val="tx1">
                <a:lumMod val="65000"/>
                <a:lumOff val="35000"/>
              </a:schemeClr>
            </a:solidFill>
          </a:ln>
        </p:spPr>
        <p:txBody>
          <a:bodyPr>
            <a:noAutofit/>
          </a:bodyPr>
          <a:lstStyle/>
          <a:p>
            <a:r>
              <a:rPr lang="en-US" sz="2400" b="1" dirty="0" smtClean="0"/>
              <a:t>Task 4 : Setup and Use a Firewall on Windows/Linux </a:t>
            </a:r>
            <a:endParaRPr lang="en-GB" sz="2400" b="1" dirty="0"/>
          </a:p>
        </p:txBody>
      </p:sp>
      <p:sp>
        <p:nvSpPr>
          <p:cNvPr id="6" name="TextBox 5"/>
          <p:cNvSpPr txBox="1"/>
          <p:nvPr/>
        </p:nvSpPr>
        <p:spPr>
          <a:xfrm>
            <a:off x="359532" y="908720"/>
            <a:ext cx="8424936" cy="5170646"/>
          </a:xfrm>
          <a:prstGeom prst="rect">
            <a:avLst/>
          </a:prstGeom>
          <a:noFill/>
        </p:spPr>
        <p:txBody>
          <a:bodyPr wrap="square" rtlCol="0">
            <a:spAutoFit/>
          </a:bodyPr>
          <a:lstStyle/>
          <a:p>
            <a:r>
              <a:rPr lang="en-GB" sz="2400" b="1" u="sng" dirty="0" smtClean="0"/>
              <a:t>Windows Firewall Configuration Task Summary</a:t>
            </a:r>
            <a:r>
              <a:rPr lang="en-GB" sz="2400" b="1" dirty="0" smtClean="0"/>
              <a:t> :</a:t>
            </a:r>
          </a:p>
          <a:p>
            <a:endParaRPr lang="en-GB" sz="2400" b="1" dirty="0" smtClean="0"/>
          </a:p>
          <a:p>
            <a:r>
              <a:rPr lang="en-GB" sz="2400" b="1" u="sng" dirty="0" smtClean="0"/>
              <a:t>Tool Used </a:t>
            </a:r>
            <a:r>
              <a:rPr lang="en-GB" sz="2400" b="1" dirty="0" smtClean="0"/>
              <a:t>:</a:t>
            </a:r>
            <a:r>
              <a:rPr lang="en-GB" sz="2400" dirty="0" smtClean="0"/>
              <a:t> Windows Defender Firewall (Advanced Settings)</a:t>
            </a:r>
          </a:p>
          <a:p>
            <a:r>
              <a:rPr lang="en-GB" sz="2400" u="sng" dirty="0" smtClean="0"/>
              <a:t/>
            </a:r>
            <a:br>
              <a:rPr lang="en-GB" sz="2400" u="sng" dirty="0" smtClean="0"/>
            </a:br>
            <a:r>
              <a:rPr lang="en-GB" sz="2400" b="1" u="sng" dirty="0" smtClean="0"/>
              <a:t>Objective </a:t>
            </a:r>
            <a:r>
              <a:rPr lang="en-GB" sz="2400" b="1" dirty="0" smtClean="0"/>
              <a:t>:</a:t>
            </a:r>
            <a:r>
              <a:rPr lang="en-GB" sz="2400" dirty="0" smtClean="0"/>
              <a:t> Block port 23 (Telnet) and allow port 22 (SSH)</a:t>
            </a:r>
          </a:p>
          <a:p>
            <a:endParaRPr lang="en-GB" sz="2400" dirty="0" smtClean="0"/>
          </a:p>
          <a:p>
            <a:r>
              <a:rPr lang="en-GB" sz="2400" b="1" u="sng" dirty="0" smtClean="0"/>
              <a:t>Steps Followed </a:t>
            </a:r>
            <a:r>
              <a:rPr lang="en-GB" sz="2400" b="1" dirty="0" smtClean="0"/>
              <a:t>:</a:t>
            </a:r>
          </a:p>
          <a:p>
            <a:endParaRPr lang="en-GB" sz="2400" dirty="0" smtClean="0"/>
          </a:p>
          <a:p>
            <a:r>
              <a:rPr lang="en-GB" sz="2400" dirty="0" smtClean="0"/>
              <a:t>Opened Windows Defender Firewall → Advanced Settings.</a:t>
            </a:r>
          </a:p>
          <a:p>
            <a:r>
              <a:rPr lang="en-GB" sz="2400" dirty="0" smtClean="0"/>
              <a:t>Created new </a:t>
            </a:r>
            <a:r>
              <a:rPr lang="en-GB" sz="2400" b="1" dirty="0" smtClean="0"/>
              <a:t>Inbound Rule</a:t>
            </a:r>
            <a:r>
              <a:rPr lang="en-GB" sz="2400" dirty="0" smtClean="0"/>
              <a:t> to </a:t>
            </a:r>
            <a:r>
              <a:rPr lang="en-GB" sz="2400" b="1" dirty="0" smtClean="0"/>
              <a:t>block TCP port 23</a:t>
            </a:r>
            <a:r>
              <a:rPr lang="en-GB" sz="2400" dirty="0" smtClean="0"/>
              <a:t>.</a:t>
            </a:r>
          </a:p>
          <a:p>
            <a:r>
              <a:rPr lang="en-GB" sz="2400" dirty="0" smtClean="0"/>
              <a:t>Tested using telnet localhost 23 → confirmed block.</a:t>
            </a:r>
          </a:p>
          <a:p>
            <a:r>
              <a:rPr lang="en-GB" sz="2400" dirty="0" smtClean="0"/>
              <a:t>Created new </a:t>
            </a:r>
            <a:r>
              <a:rPr lang="en-GB" sz="2400" b="1" dirty="0" smtClean="0"/>
              <a:t>Inbound Rule</a:t>
            </a:r>
            <a:r>
              <a:rPr lang="en-GB" sz="2400" dirty="0" smtClean="0"/>
              <a:t> to </a:t>
            </a:r>
            <a:r>
              <a:rPr lang="en-GB" sz="2400" b="1" dirty="0" smtClean="0"/>
              <a:t>allow TCP port 22</a:t>
            </a:r>
            <a:r>
              <a:rPr lang="en-GB" sz="2400" dirty="0" smtClean="0"/>
              <a:t> (SSH).</a:t>
            </a:r>
          </a:p>
          <a:p>
            <a:r>
              <a:rPr lang="en-GB" sz="2400" dirty="0" smtClean="0"/>
              <a:t>Deleted the test block rule to restore system to original state.</a:t>
            </a:r>
          </a:p>
          <a:p>
            <a:endParaRPr lang="en-GB" dirty="0"/>
          </a:p>
        </p:txBody>
      </p:sp>
    </p:spTree>
    <p:extLst>
      <p:ext uri="{BB962C8B-B14F-4D97-AF65-F5344CB8AC3E}">
        <p14:creationId xmlns:p14="http://schemas.microsoft.com/office/powerpoint/2010/main" val="3354186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5516" y="188640"/>
            <a:ext cx="8712968" cy="6408712"/>
          </a:xfrm>
          <a:prstGeom prst="rect">
            <a:avLst/>
          </a:prstGeom>
          <a:noFill/>
          <a:ln w="508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000" y="256182"/>
            <a:ext cx="8604000" cy="5956617"/>
          </a:xfrm>
          <a:prstGeom prst="rect">
            <a:avLst/>
          </a:prstGeom>
        </p:spPr>
      </p:pic>
    </p:spTree>
    <p:extLst>
      <p:ext uri="{BB962C8B-B14F-4D97-AF65-F5344CB8AC3E}">
        <p14:creationId xmlns:p14="http://schemas.microsoft.com/office/powerpoint/2010/main" val="551391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5516" y="188640"/>
            <a:ext cx="8712968" cy="6408712"/>
          </a:xfrm>
          <a:prstGeom prst="rect">
            <a:avLst/>
          </a:prstGeom>
          <a:noFill/>
          <a:ln w="508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000" y="764704"/>
            <a:ext cx="8604000" cy="4839750"/>
          </a:xfrm>
          <a:prstGeom prst="rect">
            <a:avLst/>
          </a:prstGeom>
        </p:spPr>
      </p:pic>
    </p:spTree>
    <p:extLst>
      <p:ext uri="{BB962C8B-B14F-4D97-AF65-F5344CB8AC3E}">
        <p14:creationId xmlns:p14="http://schemas.microsoft.com/office/powerpoint/2010/main" val="1880752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5516" y="188640"/>
            <a:ext cx="8712968" cy="6408712"/>
          </a:xfrm>
          <a:prstGeom prst="rect">
            <a:avLst/>
          </a:prstGeom>
          <a:noFill/>
          <a:ln w="508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000" y="247453"/>
            <a:ext cx="8604000" cy="5987313"/>
          </a:xfrm>
          <a:prstGeom prst="rect">
            <a:avLst/>
          </a:prstGeom>
        </p:spPr>
      </p:pic>
    </p:spTree>
    <p:extLst>
      <p:ext uri="{BB962C8B-B14F-4D97-AF65-F5344CB8AC3E}">
        <p14:creationId xmlns:p14="http://schemas.microsoft.com/office/powerpoint/2010/main" val="1249548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5516" y="188640"/>
            <a:ext cx="8712968" cy="6408712"/>
          </a:xfrm>
          <a:prstGeom prst="rect">
            <a:avLst/>
          </a:prstGeom>
          <a:noFill/>
          <a:ln w="508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000" y="255639"/>
            <a:ext cx="8604000" cy="5971930"/>
          </a:xfrm>
          <a:prstGeom prst="rect">
            <a:avLst/>
          </a:prstGeom>
        </p:spPr>
      </p:pic>
    </p:spTree>
    <p:extLst>
      <p:ext uri="{BB962C8B-B14F-4D97-AF65-F5344CB8AC3E}">
        <p14:creationId xmlns:p14="http://schemas.microsoft.com/office/powerpoint/2010/main" val="1496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5516" y="188640"/>
            <a:ext cx="8712968" cy="6408712"/>
          </a:xfrm>
          <a:prstGeom prst="rect">
            <a:avLst/>
          </a:prstGeom>
          <a:noFill/>
          <a:ln w="508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000" y="273321"/>
            <a:ext cx="8604000" cy="5987313"/>
          </a:xfrm>
          <a:prstGeom prst="rect">
            <a:avLst/>
          </a:prstGeom>
        </p:spPr>
      </p:pic>
    </p:spTree>
    <p:extLst>
      <p:ext uri="{BB962C8B-B14F-4D97-AF65-F5344CB8AC3E}">
        <p14:creationId xmlns:p14="http://schemas.microsoft.com/office/powerpoint/2010/main" val="4180836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5516" y="188640"/>
            <a:ext cx="8712968" cy="6408712"/>
          </a:xfrm>
          <a:prstGeom prst="rect">
            <a:avLst/>
          </a:prstGeom>
          <a:noFill/>
          <a:ln w="508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p:cNvSpPr txBox="1"/>
          <p:nvPr/>
        </p:nvSpPr>
        <p:spPr>
          <a:xfrm>
            <a:off x="431540" y="665545"/>
            <a:ext cx="8280920" cy="4801314"/>
          </a:xfrm>
          <a:prstGeom prst="rect">
            <a:avLst/>
          </a:prstGeom>
          <a:noFill/>
        </p:spPr>
        <p:txBody>
          <a:bodyPr wrap="square" rtlCol="0">
            <a:spAutoFit/>
          </a:bodyPr>
          <a:lstStyle/>
          <a:p>
            <a:r>
              <a:rPr lang="en-US" sz="2400" b="1" u="sng" dirty="0" smtClean="0"/>
              <a:t>Conclusion </a:t>
            </a:r>
            <a:r>
              <a:rPr lang="en-US" sz="2400" b="1" dirty="0" smtClean="0"/>
              <a:t>:</a:t>
            </a:r>
          </a:p>
          <a:p>
            <a:r>
              <a:rPr lang="en-US" sz="2400" dirty="0" smtClean="0"/>
              <a:t>This task demonstrated the practical use of a firewall to control network traffic based on defined rules. By configuring Windows Defender Firewall, I successfully blocked inbound traffic on Telnet port 23 and verified the rule through testing. I also created an allow rule for SSH (port 22), simulating real-world scenarios where selective access is crucial.</a:t>
            </a:r>
          </a:p>
          <a:p>
            <a:r>
              <a:rPr lang="en-US" sz="2400" dirty="0" smtClean="0"/>
              <a:t>This hands-on experience improved my understanding of how firewalls filter traffic, how rules are created and applied, and how to test their effectiveness. Such skills are essential for maintaining secure systems and defending against unauthorized access.</a:t>
            </a:r>
          </a:p>
          <a:p>
            <a:endParaRPr lang="en-GB" dirty="0"/>
          </a:p>
        </p:txBody>
      </p:sp>
    </p:spTree>
    <p:extLst>
      <p:ext uri="{BB962C8B-B14F-4D97-AF65-F5344CB8AC3E}">
        <p14:creationId xmlns:p14="http://schemas.microsoft.com/office/powerpoint/2010/main" val="2217858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5516" y="188640"/>
            <a:ext cx="8712968" cy="6408712"/>
          </a:xfrm>
          <a:prstGeom prst="rect">
            <a:avLst/>
          </a:prstGeom>
          <a:noFill/>
          <a:ln w="508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p:cNvSpPr txBox="1"/>
          <p:nvPr/>
        </p:nvSpPr>
        <p:spPr>
          <a:xfrm>
            <a:off x="378001" y="355938"/>
            <a:ext cx="8442472" cy="6120000"/>
          </a:xfrm>
          <a:prstGeom prst="rect">
            <a:avLst/>
          </a:prstGeom>
          <a:noFill/>
        </p:spPr>
        <p:txBody>
          <a:bodyPr wrap="square" rtlCol="0">
            <a:spAutoFit/>
          </a:bodyPr>
          <a:lstStyle/>
          <a:p>
            <a:r>
              <a:rPr lang="en-US" sz="2400" b="1" u="sng" dirty="0" smtClean="0"/>
              <a:t>Summary</a:t>
            </a:r>
            <a:r>
              <a:rPr lang="en-US" sz="2400" b="1" dirty="0" smtClean="0"/>
              <a:t> : How Firewall Filters Traffic</a:t>
            </a:r>
          </a:p>
          <a:p>
            <a:r>
              <a:rPr lang="en-US" sz="2400" dirty="0" smtClean="0"/>
              <a:t>Firewalls filter traffic based on </a:t>
            </a:r>
            <a:r>
              <a:rPr lang="en-US" sz="2400" b="1" dirty="0" smtClean="0"/>
              <a:t>rules</a:t>
            </a:r>
            <a:r>
              <a:rPr lang="en-US" sz="2400" dirty="0" smtClean="0"/>
              <a:t> that allow or block network packets.</a:t>
            </a:r>
          </a:p>
          <a:p>
            <a:r>
              <a:rPr lang="en-US" sz="2400" dirty="0" smtClean="0"/>
              <a:t/>
            </a:r>
            <a:br>
              <a:rPr lang="en-US" sz="2400" dirty="0" smtClean="0"/>
            </a:br>
            <a:r>
              <a:rPr lang="en-US" sz="2400" b="1" u="sng" dirty="0" smtClean="0"/>
              <a:t>They work on </a:t>
            </a:r>
            <a:r>
              <a:rPr lang="en-US" sz="2400" b="1" dirty="0" smtClean="0"/>
              <a:t>:</a:t>
            </a:r>
          </a:p>
          <a:p>
            <a:r>
              <a:rPr lang="en-US" sz="2400" b="1" u="sng" dirty="0" smtClean="0"/>
              <a:t>Inbound rules </a:t>
            </a:r>
            <a:r>
              <a:rPr lang="en-US" sz="2400" b="1" dirty="0" smtClean="0"/>
              <a:t>:</a:t>
            </a:r>
            <a:r>
              <a:rPr lang="en-US" sz="2400" dirty="0" smtClean="0"/>
              <a:t> Control traffic coming </a:t>
            </a:r>
            <a:r>
              <a:rPr lang="en-US" sz="2400" b="1" dirty="0" smtClean="0"/>
              <a:t>into</a:t>
            </a:r>
            <a:r>
              <a:rPr lang="en-US" sz="2400" dirty="0" smtClean="0"/>
              <a:t> your system.</a:t>
            </a:r>
          </a:p>
          <a:p>
            <a:r>
              <a:rPr lang="en-US" sz="2400" b="1" u="sng" dirty="0" smtClean="0"/>
              <a:t>Outbound rules </a:t>
            </a:r>
            <a:r>
              <a:rPr lang="en-US" sz="2400" b="1" dirty="0" smtClean="0"/>
              <a:t>:</a:t>
            </a:r>
            <a:r>
              <a:rPr lang="en-US" sz="2400" dirty="0" smtClean="0"/>
              <a:t> Control traffic going </a:t>
            </a:r>
            <a:r>
              <a:rPr lang="en-US" sz="2400" b="1" dirty="0" smtClean="0"/>
              <a:t>out from</a:t>
            </a:r>
            <a:r>
              <a:rPr lang="en-US" sz="2400" dirty="0" smtClean="0"/>
              <a:t> your system.</a:t>
            </a:r>
          </a:p>
          <a:p>
            <a:endParaRPr lang="en-US" sz="2400" dirty="0" smtClean="0"/>
          </a:p>
          <a:p>
            <a:r>
              <a:rPr lang="en-US" sz="2400" b="1" u="sng" dirty="0" smtClean="0"/>
              <a:t>Rules can be defined by </a:t>
            </a:r>
            <a:r>
              <a:rPr lang="en-US" sz="2400" b="1" dirty="0" smtClean="0"/>
              <a:t>:</a:t>
            </a:r>
          </a:p>
          <a:p>
            <a:r>
              <a:rPr lang="en-US" sz="2400" b="1" dirty="0" smtClean="0"/>
              <a:t>Port numbers</a:t>
            </a:r>
            <a:r>
              <a:rPr lang="en-US" sz="2400" dirty="0" smtClean="0"/>
              <a:t> (e.g., block 23, allow 22)</a:t>
            </a:r>
          </a:p>
          <a:p>
            <a:r>
              <a:rPr lang="en-US" sz="2400" b="1" dirty="0" smtClean="0"/>
              <a:t>Protocols</a:t>
            </a:r>
            <a:r>
              <a:rPr lang="en-US" sz="2400" dirty="0" smtClean="0"/>
              <a:t> (TCP/UDP)</a:t>
            </a:r>
          </a:p>
          <a:p>
            <a:r>
              <a:rPr lang="en-US" sz="2400" b="1" dirty="0" smtClean="0"/>
              <a:t>Application names</a:t>
            </a:r>
            <a:endParaRPr lang="en-US" sz="2400" dirty="0" smtClean="0"/>
          </a:p>
          <a:p>
            <a:r>
              <a:rPr lang="en-US" sz="2400" b="1" dirty="0" smtClean="0"/>
              <a:t>IP addresses or ranges</a:t>
            </a:r>
            <a:endParaRPr lang="en-US" sz="2400" dirty="0" smtClean="0"/>
          </a:p>
          <a:p>
            <a:r>
              <a:rPr lang="en-US" sz="2400" b="1" dirty="0" smtClean="0"/>
              <a:t>A firewall acts as a security gatekeeper — only allowing traffic that matches allowed rules.</a:t>
            </a:r>
          </a:p>
          <a:p>
            <a:endParaRPr lang="en-GB" dirty="0"/>
          </a:p>
        </p:txBody>
      </p:sp>
    </p:spTree>
    <p:extLst>
      <p:ext uri="{BB962C8B-B14F-4D97-AF65-F5344CB8AC3E}">
        <p14:creationId xmlns:p14="http://schemas.microsoft.com/office/powerpoint/2010/main" val="29369748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9512" y="188640"/>
            <a:ext cx="8712968" cy="6408712"/>
          </a:xfrm>
          <a:prstGeom prst="rect">
            <a:avLst/>
          </a:prstGeom>
          <a:noFill/>
          <a:ln w="508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996" y="260649"/>
            <a:ext cx="8532000" cy="288031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996" y="3140968"/>
            <a:ext cx="8532000" cy="3312368"/>
          </a:xfrm>
          <a:prstGeom prst="rect">
            <a:avLst/>
          </a:prstGeom>
        </p:spPr>
      </p:pic>
    </p:spTree>
    <p:extLst>
      <p:ext uri="{BB962C8B-B14F-4D97-AF65-F5344CB8AC3E}">
        <p14:creationId xmlns:p14="http://schemas.microsoft.com/office/powerpoint/2010/main" val="2971837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5516" y="188640"/>
            <a:ext cx="8712968" cy="6408712"/>
          </a:xfrm>
          <a:prstGeom prst="rect">
            <a:avLst/>
          </a:prstGeom>
          <a:noFill/>
          <a:ln w="508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000" y="332655"/>
            <a:ext cx="8604000" cy="5956617"/>
          </a:xfrm>
          <a:prstGeom prst="rect">
            <a:avLst/>
          </a:prstGeom>
        </p:spPr>
      </p:pic>
    </p:spTree>
    <p:extLst>
      <p:ext uri="{BB962C8B-B14F-4D97-AF65-F5344CB8AC3E}">
        <p14:creationId xmlns:p14="http://schemas.microsoft.com/office/powerpoint/2010/main" val="3999645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5516" y="188640"/>
            <a:ext cx="8712968" cy="6408712"/>
          </a:xfrm>
          <a:prstGeom prst="rect">
            <a:avLst/>
          </a:prstGeom>
          <a:noFill/>
          <a:ln w="508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000" y="256472"/>
            <a:ext cx="8604000" cy="5971930"/>
          </a:xfrm>
          <a:prstGeom prst="rect">
            <a:avLst/>
          </a:prstGeom>
        </p:spPr>
      </p:pic>
    </p:spTree>
    <p:extLst>
      <p:ext uri="{BB962C8B-B14F-4D97-AF65-F5344CB8AC3E}">
        <p14:creationId xmlns:p14="http://schemas.microsoft.com/office/powerpoint/2010/main" val="1999015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5516" y="188640"/>
            <a:ext cx="8712968" cy="6408712"/>
          </a:xfrm>
          <a:prstGeom prst="rect">
            <a:avLst/>
          </a:prstGeom>
          <a:noFill/>
          <a:ln w="508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000" y="218889"/>
            <a:ext cx="8604000" cy="5991175"/>
          </a:xfrm>
          <a:prstGeom prst="rect">
            <a:avLst/>
          </a:prstGeom>
        </p:spPr>
      </p:pic>
    </p:spTree>
    <p:extLst>
      <p:ext uri="{BB962C8B-B14F-4D97-AF65-F5344CB8AC3E}">
        <p14:creationId xmlns:p14="http://schemas.microsoft.com/office/powerpoint/2010/main" val="2488924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5516" y="188640"/>
            <a:ext cx="8712968" cy="6408712"/>
          </a:xfrm>
          <a:prstGeom prst="rect">
            <a:avLst/>
          </a:prstGeom>
          <a:noFill/>
          <a:ln w="508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271873"/>
            <a:ext cx="8496000" cy="5866809"/>
          </a:xfrm>
          <a:prstGeom prst="rect">
            <a:avLst/>
          </a:prstGeom>
        </p:spPr>
      </p:pic>
    </p:spTree>
    <p:extLst>
      <p:ext uri="{BB962C8B-B14F-4D97-AF65-F5344CB8AC3E}">
        <p14:creationId xmlns:p14="http://schemas.microsoft.com/office/powerpoint/2010/main" val="928377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5516" y="188640"/>
            <a:ext cx="8712968" cy="6408712"/>
          </a:xfrm>
          <a:prstGeom prst="rect">
            <a:avLst/>
          </a:prstGeom>
          <a:noFill/>
          <a:ln w="508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000" y="253598"/>
            <a:ext cx="8604000" cy="5975772"/>
          </a:xfrm>
          <a:prstGeom prst="rect">
            <a:avLst/>
          </a:prstGeom>
        </p:spPr>
      </p:pic>
    </p:spTree>
    <p:extLst>
      <p:ext uri="{BB962C8B-B14F-4D97-AF65-F5344CB8AC3E}">
        <p14:creationId xmlns:p14="http://schemas.microsoft.com/office/powerpoint/2010/main" val="1861973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5516" y="188640"/>
            <a:ext cx="8712968" cy="6408712"/>
          </a:xfrm>
          <a:prstGeom prst="rect">
            <a:avLst/>
          </a:prstGeom>
          <a:noFill/>
          <a:ln w="508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000" y="273889"/>
            <a:ext cx="8604000" cy="5937591"/>
          </a:xfrm>
          <a:prstGeom prst="rect">
            <a:avLst/>
          </a:prstGeom>
        </p:spPr>
      </p:pic>
    </p:spTree>
    <p:extLst>
      <p:ext uri="{BB962C8B-B14F-4D97-AF65-F5344CB8AC3E}">
        <p14:creationId xmlns:p14="http://schemas.microsoft.com/office/powerpoint/2010/main" val="35297420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TotalTime>
  <Words>148</Words>
  <Application>Microsoft Office PowerPoint</Application>
  <PresentationFormat>On-screen Show (4:3)</PresentationFormat>
  <Paragraphs>28</Paragraphs>
  <Slides>15</Slides>
  <Notes>0</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Task 4 : Setup and Use a Firewall on Windows/Linux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Task 4 : Setup and Use a Firewall on Windows/Linux</dc:title>
  <dc:creator>HP</dc:creator>
  <cp:lastModifiedBy>HP</cp:lastModifiedBy>
  <cp:revision>17</cp:revision>
  <dcterms:created xsi:type="dcterms:W3CDTF">2025-08-08T14:56:59Z</dcterms:created>
  <dcterms:modified xsi:type="dcterms:W3CDTF">2025-08-08T15:50:56Z</dcterms:modified>
</cp:coreProperties>
</file>